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23728" y="2280670"/>
            <a:ext cx="48245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Индивидуальный образовательный маршрут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форма работы с одаренными детьми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</a:rPr>
              <a:t>Методика построения индивидуального образовательного маршрута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Известный специалист в области одаренных детей Джон </a:t>
            </a:r>
            <a:r>
              <a:rPr lang="ru-RU" sz="2400" dirty="0" err="1" smtClean="0"/>
              <a:t>Рензулли</a:t>
            </a:r>
            <a:r>
              <a:rPr lang="ru-RU" sz="2400" dirty="0" smtClean="0"/>
              <a:t> считает, что педагог, разрабатывающий индивидуальный образовательный маршрут должен действовать примерно по такой схеме:</a:t>
            </a:r>
          </a:p>
          <a:p>
            <a:r>
              <a:rPr lang="ru-RU" sz="2400" dirty="0" smtClean="0"/>
              <a:t>определить уровень развития ребенка – диагностика;</a:t>
            </a:r>
          </a:p>
          <a:p>
            <a:r>
              <a:rPr lang="ru-RU" sz="2400" dirty="0" smtClean="0"/>
              <a:t>очертить долгосрочные и краткосрочные цели и пути их к достижению;</a:t>
            </a:r>
          </a:p>
          <a:p>
            <a:r>
              <a:rPr lang="ru-RU" sz="2400" dirty="0" smtClean="0"/>
              <a:t>определить время, которое должен затратить ребенок на освоение базовой и специальной программы;</a:t>
            </a:r>
          </a:p>
          <a:p>
            <a:r>
              <a:rPr lang="ru-RU" sz="2400" dirty="0" smtClean="0"/>
              <a:t>определить роли родителей;</a:t>
            </a:r>
          </a:p>
          <a:p>
            <a:r>
              <a:rPr lang="ru-RU" sz="2400" dirty="0" smtClean="0"/>
              <a:t>разработать учебно-тематический план;</a:t>
            </a:r>
          </a:p>
          <a:p>
            <a:r>
              <a:rPr lang="ru-RU" sz="2400" dirty="0" smtClean="0"/>
              <a:t>определить содержание;</a:t>
            </a:r>
          </a:p>
          <a:p>
            <a:r>
              <a:rPr lang="ru-RU" sz="2400" dirty="0" smtClean="0"/>
              <a:t>определить способы оценки успехов ребенка. </a:t>
            </a:r>
            <a:endParaRPr lang="ru-RU" sz="24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sz="4400" dirty="0" smtClean="0"/>
              <a:t>Рассмотрим подробнее эти этапы деятельности:</a:t>
            </a:r>
          </a:p>
          <a:p>
            <a:pPr>
              <a:buNone/>
            </a:pPr>
            <a:r>
              <a:rPr lang="ru-RU" sz="4400" b="1" dirty="0" smtClean="0"/>
              <a:t>     </a:t>
            </a:r>
            <a:r>
              <a:rPr lang="ru-RU" sz="4400" b="1" dirty="0" smtClean="0"/>
              <a:t>1 этап </a:t>
            </a:r>
            <a:r>
              <a:rPr lang="ru-RU" sz="4400" b="1" dirty="0" smtClean="0"/>
              <a:t>диагностики </a:t>
            </a:r>
            <a:r>
              <a:rPr lang="ru-RU" sz="4400" dirty="0" smtClean="0"/>
              <a:t>уровня развития способностей ребенка и его индивидуальных особенностей. Существует множество методик диагностики уровня развития способностей и одаренности. </a:t>
            </a:r>
          </a:p>
          <a:p>
            <a:pPr>
              <a:buNone/>
            </a:pPr>
            <a:r>
              <a:rPr lang="ru-RU" sz="4400" dirty="0" smtClean="0"/>
              <a:t>          Вот некоторые из них: </a:t>
            </a:r>
          </a:p>
          <a:p>
            <a:pPr>
              <a:buNone/>
            </a:pPr>
            <a:r>
              <a:rPr lang="ru-RU" sz="4400" dirty="0" smtClean="0"/>
              <a:t> </a:t>
            </a:r>
          </a:p>
          <a:p>
            <a:r>
              <a:rPr lang="ru-RU" sz="4400" dirty="0" smtClean="0"/>
              <a:t>тест «А не живёт ли с вами вундеркинд?»;</a:t>
            </a:r>
          </a:p>
          <a:p>
            <a:r>
              <a:rPr lang="ru-RU" sz="4400" dirty="0" smtClean="0"/>
              <a:t>для детей дошкольного возраста применяются тесты </a:t>
            </a:r>
            <a:r>
              <a:rPr lang="ru-RU" sz="4400" dirty="0" err="1" smtClean="0"/>
              <a:t>Стенфорда</a:t>
            </a:r>
            <a:r>
              <a:rPr lang="ru-RU" sz="4400" dirty="0" smtClean="0"/>
              <a:t> - </a:t>
            </a:r>
            <a:r>
              <a:rPr lang="ru-RU" sz="4400" dirty="0" err="1" smtClean="0"/>
              <a:t>Бине</a:t>
            </a:r>
            <a:r>
              <a:rPr lang="ru-RU" sz="4400" dirty="0" smtClean="0"/>
              <a:t>, Векслера, а так же различные методики и их комплексы (</a:t>
            </a:r>
            <a:r>
              <a:rPr lang="ru-RU" sz="4400" dirty="0" err="1" smtClean="0"/>
              <a:t>Е.П.Торренс</a:t>
            </a:r>
            <a:r>
              <a:rPr lang="ru-RU" sz="4400" dirty="0" smtClean="0"/>
              <a:t>, Д.Б.Богоявленская, В.А.Петровский, К.В. Тарасова и др.);</a:t>
            </a:r>
          </a:p>
          <a:p>
            <a:r>
              <a:rPr lang="ru-RU" sz="4400" dirty="0" smtClean="0"/>
              <a:t>диагностика умственных способностей;</a:t>
            </a:r>
          </a:p>
          <a:p>
            <a:r>
              <a:rPr lang="ru-RU" sz="4400" dirty="0" smtClean="0"/>
              <a:t>анкета для родителей;</a:t>
            </a:r>
          </a:p>
          <a:p>
            <a:r>
              <a:rPr lang="ru-RU" sz="4400" dirty="0" smtClean="0"/>
              <a:t>диагностика мышления;</a:t>
            </a:r>
          </a:p>
          <a:p>
            <a:r>
              <a:rPr lang="ru-RU" sz="4400" dirty="0" smtClean="0"/>
              <a:t>методика «оценка общей одарённости»;</a:t>
            </a:r>
          </a:p>
          <a:p>
            <a:r>
              <a:rPr lang="ru-RU" sz="4400" dirty="0" smtClean="0"/>
              <a:t>методика «индивидуальный портрет».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/>
              <a:t>2 </a:t>
            </a:r>
            <a:r>
              <a:rPr lang="ru-RU" b="1" dirty="0" smtClean="0"/>
              <a:t>этап. «Цели и задачи». </a:t>
            </a:r>
            <a:r>
              <a:rPr lang="ru-RU" dirty="0" smtClean="0"/>
              <a:t>Исходя </a:t>
            </a:r>
            <a:r>
              <a:rPr lang="ru-RU" dirty="0" smtClean="0"/>
              <a:t>из результатов диагностики, педагог совместно с ребенком и его родителями определяет </a:t>
            </a:r>
            <a:r>
              <a:rPr lang="ru-RU" b="1" dirty="0" smtClean="0"/>
              <a:t>цели </a:t>
            </a:r>
            <a:r>
              <a:rPr lang="ru-RU" b="1" dirty="0" smtClean="0"/>
              <a:t>и </a:t>
            </a:r>
            <a:r>
              <a:rPr lang="ru-RU" b="1" dirty="0" smtClean="0"/>
              <a:t>задачи </a:t>
            </a:r>
            <a:r>
              <a:rPr lang="ru-RU" dirty="0" smtClean="0"/>
              <a:t>маршрута.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       3 этап «Определение времени»</a:t>
            </a:r>
            <a:r>
              <a:rPr lang="ru-RU" dirty="0" smtClean="0"/>
              <a:t>. Срок действия маршрута определяется в соответствии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поставленными целями и задачами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индивидуальном порядке по согласованию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родителями и самим ребенком.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       4 этап «Определение роли </a:t>
            </a:r>
            <a:r>
              <a:rPr lang="ru-RU" b="1" dirty="0" smtClean="0"/>
              <a:t>родителей» </a:t>
            </a:r>
            <a:r>
              <a:rPr lang="ru-RU" dirty="0" smtClean="0"/>
              <a:t>предусматривает участие родителей в разработке маршрута, определении целей  в совместной творческой деятельности со своим</a:t>
            </a:r>
          </a:p>
          <a:p>
            <a:pPr>
              <a:buNone/>
            </a:pPr>
            <a:r>
              <a:rPr lang="ru-RU" dirty="0" smtClean="0"/>
              <a:t>     ребенком (например, изготовление костюма</a:t>
            </a:r>
          </a:p>
          <a:p>
            <a:pPr>
              <a:buNone/>
            </a:pPr>
            <a:r>
              <a:rPr lang="ru-RU" dirty="0" smtClean="0"/>
              <a:t>      для выступления на концерте и др.).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  5 этап «Разработка учебно-тематического плана»</a:t>
            </a:r>
            <a:r>
              <a:rPr lang="ru-RU" dirty="0" smtClean="0"/>
              <a:t> педагогу необходимо совместно с ребенком и родителями подобрать темы занятий дополнительно к темам из основной программы, опираясь на интересы ребенка, его возможности и поставленные цели. Возможно совмещение занятий индивидуального маршрута с основной программой, только в углублённом </a:t>
            </a:r>
          </a:p>
          <a:p>
            <a:pPr>
              <a:buNone/>
            </a:pPr>
            <a:r>
              <a:rPr lang="ru-RU" dirty="0" smtClean="0"/>
              <a:t>     изучении проблемы затрагиваемой на занятии.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5774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      </a:t>
            </a:r>
            <a:r>
              <a:rPr lang="ru-RU" sz="3600" b="1" dirty="0" smtClean="0"/>
              <a:t>6 этап «Определение содержания».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/>
              <a:t>	</a:t>
            </a:r>
            <a:r>
              <a:rPr lang="ru-RU" sz="3600" b="1" dirty="0" smtClean="0"/>
              <a:t>	</a:t>
            </a:r>
            <a:r>
              <a:rPr lang="ru-RU" sz="3600" dirty="0" smtClean="0"/>
              <a:t>Определяется </a:t>
            </a:r>
            <a:r>
              <a:rPr lang="ru-RU" sz="3600" dirty="0" smtClean="0"/>
              <a:t>сама методика работы с ребенком. Педагог подбирает методы работы с одаренным ребенком по ИОМ и добавляет их к традиционным методам из базовой программы. Что касается форм и методов занятий, они разнообразны: </a:t>
            </a:r>
            <a:r>
              <a:rPr lang="ru-RU" sz="3600" dirty="0" smtClean="0"/>
              <a:t>игра</a:t>
            </a:r>
            <a:r>
              <a:rPr lang="ru-RU" sz="3600" dirty="0" smtClean="0"/>
              <a:t>, эвристическая беседа, экскурсия, наблюдение, практическое занятие,  тренинг, творческая мастерская, эксперимент, мозговой штурм, исследование.</a:t>
            </a:r>
          </a:p>
          <a:p>
            <a:pPr>
              <a:buNone/>
            </a:pPr>
            <a:r>
              <a:rPr lang="ru-RU" sz="3600" dirty="0" smtClean="0"/>
              <a:t>         Формы подведения итогов: концерт, открытое занятие, демонстрация достижений, </a:t>
            </a:r>
            <a:r>
              <a:rPr lang="ru-RU" sz="3600" dirty="0" smtClean="0"/>
              <a:t>зачетная </a:t>
            </a:r>
            <a:r>
              <a:rPr lang="ru-RU" sz="3600" dirty="0" smtClean="0"/>
              <a:t>работа, тесты, персональная </a:t>
            </a:r>
            <a:r>
              <a:rPr lang="ru-RU" sz="3600" dirty="0" smtClean="0"/>
              <a:t>выставка и т.д.</a:t>
            </a:r>
            <a:endParaRPr lang="ru-RU" sz="36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56494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     7 этап «Интеграция с другими специалистами».</a:t>
            </a:r>
            <a:r>
              <a:rPr lang="ru-RU" dirty="0" smtClean="0"/>
              <a:t> Педагог, проанализировав результаты диагностики и исходя из содержания учебно-тематического плана, решает, нужно ли для достижения поставленной цели привлечь к работе с данным ребенком других специалистов (например, если по результатам диагностики выяснилось, что у воспитанника психические особенности, то ему необходимо поработать с психологом, или вокалисту необходимо поработать с хореографом).</a:t>
            </a:r>
          </a:p>
          <a:p>
            <a:pPr>
              <a:buNone/>
            </a:pPr>
            <a:r>
              <a:rPr lang="ru-RU" b="1" dirty="0" smtClean="0"/>
              <a:t>           8 этап «Определение способов оценки и самооценки успехов ребенка».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Лучше проводить оценку успехов  на каждом </a:t>
            </a:r>
          </a:p>
          <a:p>
            <a:pPr>
              <a:buNone/>
            </a:pPr>
            <a:r>
              <a:rPr lang="ru-RU" dirty="0" smtClean="0"/>
              <a:t>     этапе освоения маршрута. Самооценку воспитанник может провести по одному из </a:t>
            </a:r>
            <a:r>
              <a:rPr lang="ru-RU" dirty="0" err="1" smtClean="0"/>
              <a:t>опросников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6297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Таким образом, обучение детей по индивидуальным образовательным маршрутам требует серьезной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кропотливой предварительной работы.</a:t>
            </a:r>
          </a:p>
          <a:p>
            <a:pPr>
              <a:buNone/>
            </a:pPr>
            <a:r>
              <a:rPr lang="ru-RU" dirty="0" smtClean="0"/>
              <a:t>          Универсального рецепта создания индивидуального образовательного маршрута в настоящее время нет. Невозможно определить этот маршрут на весь период обучения сразу. Индивидуальный образовательный маршрут должен отражать процесс изменения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развитии и обучении ребенка. С помощью индивидуального образовательного маршрута происходит своевременная коррекция педагогического процесса.</a:t>
            </a:r>
          </a:p>
          <a:p>
            <a:pPr>
              <a:buNone/>
            </a:pPr>
            <a:r>
              <a:rPr lang="ru-RU" dirty="0" smtClean="0"/>
              <a:t>           Индивидуальный образовательный маршрут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</a:t>
            </a:r>
            <a:r>
              <a:rPr lang="ru-RU" dirty="0" smtClean="0"/>
              <a:t>технология будущего, которая способствует самореализации воспитанников и педагогического коллектива, реально становится </a:t>
            </a:r>
            <a:r>
              <a:rPr lang="ru-RU" dirty="0" smtClean="0"/>
              <a:t>персональным </a:t>
            </a:r>
            <a:br>
              <a:rPr lang="ru-RU" dirty="0" smtClean="0"/>
            </a:br>
            <a:r>
              <a:rPr lang="ru-RU" dirty="0" smtClean="0"/>
              <a:t>путем </a:t>
            </a:r>
            <a:r>
              <a:rPr lang="ru-RU" dirty="0" smtClean="0"/>
              <a:t>реализации личностного потенциала воспитанника в условиях современного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Пример индивидуального образовательного маршрута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C00000"/>
                </a:solidFill>
              </a:rPr>
              <a:t>учащегося__________________________________________________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/>
              <a:t>(класс, школа)</a:t>
            </a:r>
          </a:p>
          <a:p>
            <a:pPr>
              <a:buNone/>
            </a:pPr>
            <a:r>
              <a:rPr lang="ru-RU" sz="2000" dirty="0" smtClean="0"/>
              <a:t>направление</a:t>
            </a:r>
          </a:p>
          <a:p>
            <a:pPr>
              <a:buNone/>
            </a:pPr>
            <a:r>
              <a:rPr lang="ru-RU" sz="2000" b="1" dirty="0" smtClean="0"/>
              <a:t>1. Фамилия, имя, отчество ученика(</a:t>
            </a:r>
            <a:r>
              <a:rPr lang="ru-RU" sz="2000" b="1" dirty="0" err="1" smtClean="0"/>
              <a:t>цы</a:t>
            </a:r>
            <a:r>
              <a:rPr lang="ru-RU" sz="2000" b="1" dirty="0" smtClean="0"/>
              <a:t>)</a:t>
            </a:r>
            <a:r>
              <a:rPr lang="ru-RU" sz="2000" dirty="0" smtClean="0"/>
              <a:t> ____________________________________________________________</a:t>
            </a:r>
          </a:p>
          <a:p>
            <a:pPr>
              <a:buNone/>
            </a:pPr>
            <a:r>
              <a:rPr lang="ru-RU" sz="2000" b="1" dirty="0" smtClean="0"/>
              <a:t>2. </a:t>
            </a:r>
            <a:r>
              <a:rPr lang="ru-RU" sz="2000" b="1" dirty="0" err="1" smtClean="0"/>
              <a:t>Возраст:___________</a:t>
            </a:r>
            <a:r>
              <a:rPr lang="ru-RU" sz="2000" b="1" dirty="0" smtClean="0"/>
              <a:t>,</a:t>
            </a:r>
            <a:r>
              <a:rPr lang="ru-RU" sz="2000" dirty="0" smtClean="0"/>
              <a:t> </a:t>
            </a:r>
            <a:r>
              <a:rPr lang="ru-RU" sz="2000" b="1" dirty="0" smtClean="0"/>
              <a:t>дата рождения</a:t>
            </a:r>
            <a:r>
              <a:rPr lang="ru-RU" sz="2000" dirty="0" smtClean="0"/>
              <a:t> ____________________________</a:t>
            </a:r>
          </a:p>
          <a:p>
            <a:pPr>
              <a:buNone/>
            </a:pPr>
            <a:r>
              <a:rPr lang="ru-RU" sz="2000" b="1" dirty="0" smtClean="0"/>
              <a:t>3. Год обучения </a:t>
            </a:r>
            <a:r>
              <a:rPr lang="ru-RU" sz="2000" dirty="0" smtClean="0"/>
              <a:t>_________________________</a:t>
            </a:r>
          </a:p>
          <a:p>
            <a:pPr>
              <a:buNone/>
            </a:pPr>
            <a:r>
              <a:rPr lang="ru-RU" sz="2000" b="1" dirty="0" smtClean="0"/>
              <a:t>год поступления </a:t>
            </a:r>
            <a:r>
              <a:rPr lang="ru-RU" sz="2000" dirty="0" smtClean="0"/>
              <a:t>_____________________________________</a:t>
            </a:r>
          </a:p>
          <a:p>
            <a:pPr>
              <a:buNone/>
            </a:pPr>
            <a:r>
              <a:rPr lang="ru-RU" sz="2000" b="1" dirty="0" smtClean="0"/>
              <a:t>4. Характеристика личностных качеств  (краткая): </a:t>
            </a:r>
            <a:r>
              <a:rPr lang="ru-RU" sz="2000" dirty="0" smtClean="0"/>
              <a:t>____________________________________________________________</a:t>
            </a:r>
          </a:p>
          <a:p>
            <a:pPr>
              <a:buNone/>
            </a:pPr>
            <a:r>
              <a:rPr lang="ru-RU" sz="2000" b="1" dirty="0" smtClean="0"/>
              <a:t>5. Основания для создания индивидуального образовательного маршрута: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способствовать  наиболее полной  реализации   индивидуальных</a:t>
            </a:r>
          </a:p>
          <a:p>
            <a:pPr>
              <a:buNone/>
            </a:pPr>
            <a:r>
              <a:rPr lang="ru-RU" sz="2000" dirty="0" smtClean="0"/>
              <a:t> творческих способностей (наличие достижений).</a:t>
            </a:r>
            <a:endParaRPr lang="ru-RU" sz="20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/>
              <a:t>6. Этапы образовательного маршрута.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1255776"/>
          <a:ext cx="8064895" cy="5068296"/>
        </p:xfrm>
        <a:graphic>
          <a:graphicData uri="http://schemas.openxmlformats.org/drawingml/2006/table">
            <a:tbl>
              <a:tblPr/>
              <a:tblGrid>
                <a:gridCol w="268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 / цель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Начальный этап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: выявить индивидуальные интересы и творческие потребности на данном этапе.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 Беседы и наблюдения за воспитанником во время занятий и выступлений.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Проведение анкетирования по изучению мотивации и творческих способностей.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 Выявление индивидуальных творческих желаний и интересов воспитанника.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4. Индивидуальные занятия по __________________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 Развитие индивидуального интереса к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_______________________искусству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Подготовка к мероприятиям, раскрывающим творческие возможности.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 Участие в конкурсах.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Этап развития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: способствовать дальнейшему развитию и реализации творческих способностей воспитанника.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 Проведение методик по изучению уровня самооценки и притязаний, по изучению темперамента.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 Продолжение индивидуальных занятий.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 Усложнение видов творческой деятельности, подготовка к выступлению в конкурсе.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 Высокий уровень участия в  конкурсах.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Развитие творческих способностей, самооценки и уровня притязаний.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Этап саморазвития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: содействовать выходу творческой деятельности ребёнка  на новый, более высокий уровень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 Совместный подбор и обсуждение нового творческого материала.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 Индивидуальная работа над творческим проектом.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 Высокий уровень участия в конкурсах разного уровня.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Развитие субъектной позиции 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креативности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3"/>
            <a:ext cx="6563072" cy="136815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916832"/>
          <a:ext cx="6077585" cy="1283653"/>
        </p:xfrm>
        <a:graphic>
          <a:graphicData uri="http://schemas.openxmlformats.org/drawingml/2006/table">
            <a:tbl>
              <a:tblPr/>
              <a:tblGrid>
                <a:gridCol w="48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№№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Дата, время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Тема занятия, количество часов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Содержание занятия (краткое)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Используемые технологии, формы и методы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Предполагаемый результат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600" y="404664"/>
            <a:ext cx="756084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Учебно-тематический план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Способы оценки успехов воспитанника(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Работа 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родителям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и____________________________________________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                                         ____________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(ФИО  педагога)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В условиях происходящих в нашей стране социально-экономических изменений потребность общества в формировании творческой личности, способной сыграть активную роль в социально-экономическом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духовном возрождении России, востребована как никогда прежде. Этим обусловлен социальный заказ общества на развитие творчески одаренных личностей, который в нашей стране получил отражение,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частности, в Президентской инициативе «Наша </a:t>
            </a:r>
            <a:r>
              <a:rPr lang="ru-RU" dirty="0" smtClean="0"/>
              <a:t>новая </a:t>
            </a:r>
            <a:r>
              <a:rPr lang="ru-RU" dirty="0" smtClean="0"/>
              <a:t>школа».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672408"/>
          </a:xfrm>
        </p:spPr>
        <p:txBody>
          <a:bodyPr>
            <a:normAutofit/>
          </a:bodyPr>
          <a:lstStyle/>
          <a:p>
            <a:r>
              <a:rPr lang="en-US" dirty="0"/>
              <a:t>https://infourok.ru/prezentaciya-na-temu-individualniy-obrazovatelniy-marshrut-kak-forma-raboti-s-odarennimi-detmi-3363681.html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010890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Современное состояние образования характеризуется интенсивным поиском наиболее эффективных форм образовательной деятельности, созданием таких условий обучения и развития одаренных личностей, которые способствовали бы максимальному раскрытию их способностей. На современном этапе развития общества инициируется создание такой модели образования, которая бы обеспечивала развитие каждой личности в </a:t>
            </a:r>
            <a:r>
              <a:rPr lang="ru-RU" dirty="0" smtClean="0"/>
              <a:t>максимальном </a:t>
            </a:r>
            <a:r>
              <a:rPr lang="ru-RU" dirty="0" smtClean="0"/>
              <a:t>диапазоне ее интеллектуальных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психологических ресурсов.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Традиционные формы и методы обучения, ведущие одаренную личность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 smtClean="0"/>
              <a:t>обобщенному, стандартному, единому для всех образовательному пути, направленные на пассивное усвоение нужных и ненужных знаний, требуют от ребенка лишь усидчивости, не развивая в нем стремления к активности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самореализации. Очевидно, что при максимальном учете индивидуальных особенностей ребенка, для формирования комплекса умений </a:t>
            </a:r>
            <a:r>
              <a:rPr lang="ru-RU" dirty="0" smtClean="0"/>
              <a:t>его самосовершенствования </a:t>
            </a:r>
            <a:r>
              <a:rPr lang="ru-RU" dirty="0" smtClean="0"/>
              <a:t>(от самопознания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 </a:t>
            </a:r>
            <a:r>
              <a:rPr lang="ru-RU" dirty="0" smtClean="0"/>
              <a:t>самореализации) в образовании </a:t>
            </a:r>
            <a:r>
              <a:rPr lang="ru-RU" dirty="0" smtClean="0"/>
              <a:t>идеальным </a:t>
            </a:r>
            <a:r>
              <a:rPr lang="ru-RU" dirty="0" smtClean="0"/>
              <a:t>может считаться индивидуализация образования.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Использование индивидуального образовательного маршрута является одной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 </a:t>
            </a:r>
            <a:r>
              <a:rPr lang="ru-RU" dirty="0" smtClean="0"/>
              <a:t>форм работы с одаренными детьми.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Индивидуальный образовательный маршрут</a:t>
            </a:r>
            <a:r>
              <a:rPr lang="ru-RU" dirty="0" smtClean="0"/>
              <a:t> - это программа образовательной деятельности ребёнка, составленная на основе его интересов и образовательного запроса, обеспечивающая условия для раскрытия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развития всех способностей и дарований ребенка с целью их последующей реализации в учебной и профессиональной </a:t>
            </a:r>
            <a:r>
              <a:rPr lang="ru-RU" dirty="0" smtClean="0"/>
              <a:t>деятельности</a:t>
            </a:r>
            <a:r>
              <a:rPr lang="ru-RU" dirty="0" smtClean="0"/>
              <a:t>, фиксирующая </a:t>
            </a:r>
            <a:r>
              <a:rPr lang="ru-RU" dirty="0" smtClean="0"/>
              <a:t>образовательные цели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результаты.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Содержание индивидуального образовательного маршрута определяется комплексом факторов: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особенностями, интересами, потребностями самого ребенка и его родителей в достижении необходимого образовательного результата; </a:t>
            </a:r>
          </a:p>
          <a:p>
            <a:pPr lvl="0"/>
            <a:r>
              <a:rPr lang="ru-RU" dirty="0" smtClean="0"/>
              <a:t>профессионализмом педагога; </a:t>
            </a:r>
          </a:p>
          <a:p>
            <a:pPr lvl="0"/>
            <a:r>
              <a:rPr lang="ru-RU" dirty="0" smtClean="0"/>
              <a:t>возможностями образовательного учреждения удовлетворить образовательные потребности детей; </a:t>
            </a:r>
          </a:p>
          <a:p>
            <a:pPr lvl="0"/>
            <a:r>
              <a:rPr lang="ru-RU" dirty="0" smtClean="0"/>
              <a:t>возможностями </a:t>
            </a:r>
            <a:r>
              <a:rPr lang="ru-RU" dirty="0" smtClean="0"/>
              <a:t>материально-технической </a:t>
            </a:r>
            <a:r>
              <a:rPr lang="ru-RU" dirty="0" smtClean="0"/>
              <a:t>базы учреждения.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597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В основе построения индивидуального образовательного маршрута лежит самоопределение воспитанника. Результатом проектирования индивидуального образовательного маршрута становится выбор линии (пути) движения ребенка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 smtClean="0"/>
              <a:t>поставленной цели. Смысл обучения состоит не в передаче знаний, а в обеспечении условий самореализации личности.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Индивидуальный образовательный маршрут поможет одаренному ребенку раскрыть </a:t>
            </a:r>
            <a:r>
              <a:rPr lang="ru-RU" dirty="0" smtClean="0"/>
              <a:t>все </a:t>
            </a:r>
            <a:r>
              <a:rPr lang="ru-RU" dirty="0" smtClean="0"/>
              <a:t>свои таланты и определиться в </a:t>
            </a:r>
            <a:r>
              <a:rPr lang="ru-RU" dirty="0" smtClean="0"/>
              <a:t>мире профессий</a:t>
            </a:r>
            <a:r>
              <a:rPr lang="ru-RU" dirty="0" smtClean="0"/>
              <a:t>.  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При проектировании индивидуального образовательного маршрута необходимо учитывать: </a:t>
            </a:r>
          </a:p>
          <a:p>
            <a:pPr>
              <a:buNone/>
            </a:pPr>
            <a:r>
              <a:rPr lang="ru-RU" sz="2600" dirty="0" smtClean="0"/>
              <a:t>1.Степень усвоения учащимися предшествующего материала.</a:t>
            </a:r>
          </a:p>
          <a:p>
            <a:pPr>
              <a:buNone/>
            </a:pPr>
            <a:r>
              <a:rPr lang="ru-RU" sz="2600" dirty="0" smtClean="0"/>
              <a:t>2.Индивидуальный темп, скорость продвижения учащихся в обучении.</a:t>
            </a:r>
          </a:p>
          <a:p>
            <a:pPr>
              <a:buNone/>
            </a:pPr>
            <a:r>
              <a:rPr lang="ru-RU" sz="2600" dirty="0" smtClean="0"/>
              <a:t>3.Степень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социальных и познавательных мотивов.</a:t>
            </a:r>
          </a:p>
          <a:p>
            <a:pPr>
              <a:buNone/>
            </a:pPr>
            <a:r>
              <a:rPr lang="ru-RU" sz="2600" dirty="0" smtClean="0"/>
              <a:t>4.Степень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уровня учебной деятельности.</a:t>
            </a:r>
          </a:p>
          <a:p>
            <a:pPr>
              <a:buNone/>
            </a:pPr>
            <a:r>
              <a:rPr lang="ru-RU" sz="2600" dirty="0" smtClean="0"/>
              <a:t>5.Индивидуально-типологические особенности учащихся (темперамент, характер, особенности эмоционально-волевой сферы и др.).</a:t>
            </a:r>
            <a:endParaRPr lang="ru-RU" sz="26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2255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Индивидуальные образовательные маршруты могут быть реализованы различными способами: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1. Занятие в творческом объединении. Образовательный маршрут может предполагать углубленное изучение одной темы. </a:t>
            </a:r>
          </a:p>
          <a:p>
            <a:pPr>
              <a:buNone/>
            </a:pPr>
            <a:r>
              <a:rPr lang="ru-RU" dirty="0" smtClean="0"/>
              <a:t>    2. Групповые занятия. Для группы учащихся может быть организовано групповое консультирование отдельного вопроса или темы.. </a:t>
            </a:r>
          </a:p>
          <a:p>
            <a:pPr>
              <a:buNone/>
            </a:pPr>
            <a:r>
              <a:rPr lang="ru-RU" dirty="0" smtClean="0"/>
              <a:t>    3. Самостоятельное изучение. Может предполагать различный уровень самостоятельности учащихся. Для сопровождения деятельности обучающегося педагог проводит консультации в процессе выполнения заданий. </a:t>
            </a:r>
          </a:p>
          <a:p>
            <a:pPr>
              <a:buNone/>
            </a:pPr>
            <a:r>
              <a:rPr lang="ru-RU" dirty="0" smtClean="0"/>
              <a:t>    4. Практика. Это вид деятельности, обеспечивающий выработку навыков самостоятельной творческой работы.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114</TotalTime>
  <Words>796</Words>
  <Application>Microsoft Office PowerPoint</Application>
  <PresentationFormat>Экран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Этапы образовательного маршрута.</vt:lpstr>
      <vt:lpstr>Презентация PowerPoint</vt:lpstr>
      <vt:lpstr>https://infourok.ru/prezentaciya-na-temu-individualniy-obrazovatelniy-marshrut-kak-forma-raboti-s-odarennimi-detmi-3363681.html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380 Школа</cp:lastModifiedBy>
  <cp:revision>17</cp:revision>
  <dcterms:created xsi:type="dcterms:W3CDTF">2014-12-29T13:03:16Z</dcterms:created>
  <dcterms:modified xsi:type="dcterms:W3CDTF">2021-09-13T18:10:01Z</dcterms:modified>
</cp:coreProperties>
</file>